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6" r:id="rId3"/>
    <p:sldId id="258" r:id="rId4"/>
    <p:sldId id="259" r:id="rId5"/>
    <p:sldId id="272" r:id="rId6"/>
    <p:sldId id="271" r:id="rId7"/>
    <p:sldId id="260" r:id="rId8"/>
    <p:sldId id="261" r:id="rId9"/>
    <p:sldId id="273" r:id="rId10"/>
    <p:sldId id="274" r:id="rId11"/>
    <p:sldId id="262" r:id="rId12"/>
    <p:sldId id="277" r:id="rId13"/>
    <p:sldId id="285" r:id="rId14"/>
    <p:sldId id="278" r:id="rId15"/>
    <p:sldId id="279" r:id="rId16"/>
    <p:sldId id="280" r:id="rId17"/>
    <p:sldId id="263" r:id="rId18"/>
    <p:sldId id="264" r:id="rId19"/>
    <p:sldId id="281" r:id="rId20"/>
    <p:sldId id="269" r:id="rId21"/>
    <p:sldId id="282" r:id="rId22"/>
    <p:sldId id="265" r:id="rId23"/>
    <p:sldId id="266" r:id="rId24"/>
    <p:sldId id="284" r:id="rId25"/>
    <p:sldId id="267" r:id="rId26"/>
    <p:sldId id="287" r:id="rId27"/>
    <p:sldId id="268"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03638-616C-481F-ABE9-3FDF8718B276}" type="datetimeFigureOut">
              <a:rPr lang="ru-RU" smtClean="0"/>
              <a:t>16.12.2014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278F0E-1F22-4EF8-B157-B5FFA3A7A86F}" type="slidenum">
              <a:rPr lang="ru-RU" smtClean="0"/>
              <a:t>‹#›</a:t>
            </a:fld>
            <a:endParaRPr lang="ru-RU" dirty="0"/>
          </a:p>
        </p:txBody>
      </p:sp>
    </p:spTree>
    <p:extLst>
      <p:ext uri="{BB962C8B-B14F-4D97-AF65-F5344CB8AC3E}">
        <p14:creationId xmlns:p14="http://schemas.microsoft.com/office/powerpoint/2010/main" val="80322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E278F0E-1F22-4EF8-B157-B5FFA3A7A86F}" type="slidenum">
              <a:rPr lang="ru-RU" smtClean="0"/>
              <a:t>4</a:t>
            </a:fld>
            <a:endParaRPr lang="ru-RU" dirty="0"/>
          </a:p>
        </p:txBody>
      </p:sp>
    </p:spTree>
    <p:extLst>
      <p:ext uri="{BB962C8B-B14F-4D97-AF65-F5344CB8AC3E}">
        <p14:creationId xmlns:p14="http://schemas.microsoft.com/office/powerpoint/2010/main" val="298128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E278F0E-1F22-4EF8-B157-B5FFA3A7A86F}" type="slidenum">
              <a:rPr lang="ru-RU" smtClean="0"/>
              <a:t>22</a:t>
            </a:fld>
            <a:endParaRPr lang="ru-RU" dirty="0"/>
          </a:p>
        </p:txBody>
      </p:sp>
    </p:spTree>
    <p:extLst>
      <p:ext uri="{BB962C8B-B14F-4D97-AF65-F5344CB8AC3E}">
        <p14:creationId xmlns:p14="http://schemas.microsoft.com/office/powerpoint/2010/main" val="2165197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16.12.2014</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16.12.2014</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16.12.2014</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16.12.2014</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16.12.2014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16.12.2014</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16632"/>
            <a:ext cx="8496944" cy="2952328"/>
          </a:xfrm>
        </p:spPr>
        <p:txBody>
          <a:bodyPr/>
          <a:lstStyle/>
          <a:p>
            <a:pPr algn="ctr"/>
            <a:r>
              <a:rPr lang="uk-UA" sz="4000" dirty="0" smtClean="0">
                <a:solidFill>
                  <a:schemeClr val="tx2">
                    <a:lumMod val="40000"/>
                    <a:lumOff val="60000"/>
                  </a:schemeClr>
                </a:solidFill>
                <a:latin typeface="Comic Sans MS" panose="030F0702030302020204" pitchFamily="66" charset="0"/>
              </a:rPr>
              <a:t>Презентація</a:t>
            </a:r>
            <a:br>
              <a:rPr lang="uk-UA" sz="4000" dirty="0" smtClean="0">
                <a:solidFill>
                  <a:schemeClr val="tx2">
                    <a:lumMod val="40000"/>
                    <a:lumOff val="60000"/>
                  </a:schemeClr>
                </a:solidFill>
                <a:latin typeface="Comic Sans MS" panose="030F0702030302020204" pitchFamily="66" charset="0"/>
              </a:rPr>
            </a:br>
            <a:r>
              <a:rPr lang="uk-UA" sz="4000" dirty="0" smtClean="0">
                <a:solidFill>
                  <a:schemeClr val="tx2">
                    <a:lumMod val="40000"/>
                    <a:lumOff val="60000"/>
                  </a:schemeClr>
                </a:solidFill>
                <a:latin typeface="Comic Sans MS" panose="030F0702030302020204" pitchFamily="66" charset="0"/>
              </a:rPr>
              <a:t>на тему:</a:t>
            </a:r>
            <a:r>
              <a:rPr lang="uk-UA" dirty="0" smtClean="0">
                <a:latin typeface="Comic Sans MS" panose="030F0702030302020204" pitchFamily="66" charset="0"/>
              </a:rPr>
              <a:t/>
            </a:r>
            <a:br>
              <a:rPr lang="uk-UA" dirty="0" smtClean="0">
                <a:latin typeface="Comic Sans MS" panose="030F0702030302020204" pitchFamily="66" charset="0"/>
              </a:rPr>
            </a:br>
            <a:r>
              <a:rPr lang="uk-UA" sz="40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anose="030F0702030302020204" pitchFamily="66" charset="0"/>
              </a:rPr>
              <a:t>«Перша допомога при нещасних випадках у перукарнях»</a:t>
            </a:r>
            <a:endParaRPr lang="ru-RU" sz="40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anose="030F0702030302020204" pitchFamily="66" charset="0"/>
            </a:endParaRPr>
          </a:p>
        </p:txBody>
      </p:sp>
      <p:sp>
        <p:nvSpPr>
          <p:cNvPr id="3" name="Подзаголовок 2"/>
          <p:cNvSpPr>
            <a:spLocks noGrp="1"/>
          </p:cNvSpPr>
          <p:nvPr>
            <p:ph type="subTitle" idx="1"/>
          </p:nvPr>
        </p:nvSpPr>
        <p:spPr>
          <a:xfrm>
            <a:off x="3635896" y="4365104"/>
            <a:ext cx="5258794" cy="1440160"/>
          </a:xfrm>
        </p:spPr>
        <p:txBody>
          <a:bodyPr>
            <a:normAutofit/>
          </a:bodyPr>
          <a:lstStyle/>
          <a:p>
            <a:r>
              <a:rPr lang="ru-RU" sz="2400" b="1" dirty="0" smtClean="0">
                <a:solidFill>
                  <a:schemeClr val="tx2">
                    <a:lumMod val="40000"/>
                    <a:lumOff val="60000"/>
                  </a:schemeClr>
                </a:solidFill>
                <a:latin typeface="Comic Sans MS" panose="030F0702030302020204" pitchFamily="66" charset="0"/>
              </a:rPr>
              <a:t>П</a:t>
            </a:r>
            <a:r>
              <a:rPr lang="uk-UA" sz="2400" b="1" dirty="0" smtClean="0">
                <a:solidFill>
                  <a:schemeClr val="tx2">
                    <a:lumMod val="40000"/>
                    <a:lumOff val="60000"/>
                  </a:schemeClr>
                </a:solidFill>
                <a:latin typeface="Comic Sans MS" panose="030F0702030302020204" pitchFamily="66" charset="0"/>
              </a:rPr>
              <a:t>ідготувала учениця</a:t>
            </a:r>
          </a:p>
          <a:p>
            <a:r>
              <a:rPr lang="uk-UA" sz="2400" b="1" dirty="0" smtClean="0">
                <a:solidFill>
                  <a:schemeClr val="tx2">
                    <a:lumMod val="40000"/>
                    <a:lumOff val="60000"/>
                  </a:schemeClr>
                </a:solidFill>
                <a:latin typeface="Comic Sans MS" panose="030F0702030302020204" pitchFamily="66" charset="0"/>
              </a:rPr>
              <a:t>1-го курсу 12 групи ПМ-14</a:t>
            </a:r>
          </a:p>
          <a:p>
            <a:r>
              <a:rPr lang="uk-UA" sz="2400" b="1" dirty="0" smtClean="0">
                <a:solidFill>
                  <a:schemeClr val="tx2">
                    <a:lumMod val="40000"/>
                    <a:lumOff val="60000"/>
                  </a:schemeClr>
                </a:solidFill>
                <a:latin typeface="Comic Sans MS" panose="030F0702030302020204" pitchFamily="66" charset="0"/>
              </a:rPr>
              <a:t>Романенко Ірина</a:t>
            </a:r>
            <a:endParaRPr lang="ru-RU" sz="2400" b="1" dirty="0">
              <a:solidFill>
                <a:schemeClr val="tx2">
                  <a:lumMod val="40000"/>
                  <a:lumOff val="60000"/>
                </a:schemeClr>
              </a:solidFill>
              <a:latin typeface="Comic Sans MS" panose="030F0702030302020204" pitchFamily="66"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39" y="2636912"/>
            <a:ext cx="2552252" cy="3771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1901038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908720"/>
            <a:ext cx="7735332" cy="5136262"/>
          </a:xfrm>
          <a:prstGeom prst="rect">
            <a:avLst/>
          </a:prstGeom>
        </p:spPr>
      </p:pic>
    </p:spTree>
    <p:extLst>
      <p:ext uri="{BB962C8B-B14F-4D97-AF65-F5344CB8AC3E}">
        <p14:creationId xmlns:p14="http://schemas.microsoft.com/office/powerpoint/2010/main" val="5726851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920880" cy="4104456"/>
          </a:xfrm>
        </p:spPr>
        <p:txBody>
          <a:bodyPr>
            <a:normAutofit lnSpcReduction="10000"/>
          </a:bodyPr>
          <a:lstStyle/>
          <a:p>
            <a:r>
              <a:rPr lang="ru-RU" b="1" dirty="0">
                <a:latin typeface="Comic Sans MS" panose="030F0702030302020204" pitchFamily="66" charset="0"/>
              </a:rPr>
              <a:t>Кровотеча</a:t>
            </a:r>
            <a:r>
              <a:rPr lang="ru-RU" dirty="0">
                <a:latin typeface="Comic Sans MS" panose="030F0702030302020204" pitchFamily="66" charset="0"/>
              </a:rPr>
              <a:t>. Кров людини складається з плазми, червоних кров'яних тілець (еритроцитів), білих кров'яних тілець і кров'яних пластинок</a:t>
            </a:r>
            <a:r>
              <a:rPr lang="ru-RU" dirty="0" smtClean="0">
                <a:latin typeface="Comic Sans MS" panose="030F0702030302020204" pitchFamily="66" charset="0"/>
              </a:rPr>
              <a:t>.</a:t>
            </a:r>
          </a:p>
          <a:p>
            <a:r>
              <a:rPr lang="ru-RU" dirty="0">
                <a:latin typeface="Comic Sans MS" panose="030F0702030302020204" pitchFamily="66" charset="0"/>
              </a:rPr>
              <a:t>Кровотеча при пораненні найдрібніших судин шкіри зазвичай припиняється самостійно без проведення спеціальних заходів</a:t>
            </a:r>
            <a:r>
              <a:rPr lang="ru-RU" dirty="0" smtClean="0">
                <a:latin typeface="Comic Sans MS" panose="030F0702030302020204" pitchFamily="66" charset="0"/>
              </a:rPr>
              <a:t>.</a:t>
            </a:r>
          </a:p>
          <a:p>
            <a:r>
              <a:rPr lang="ru-RU" u="sng" dirty="0">
                <a:latin typeface="Comic Sans MS" panose="030F0702030302020204" pitchFamily="66" charset="0"/>
              </a:rPr>
              <a:t>У перукарні для зупинки кровотечі застосовують</a:t>
            </a:r>
            <a:r>
              <a:rPr lang="ru-RU" dirty="0">
                <a:latin typeface="Comic Sans MS" panose="030F0702030302020204" pitchFamily="66" charset="0"/>
              </a:rPr>
              <a:t> перекис водню і алюмінієві галун</a:t>
            </a:r>
            <a:r>
              <a:rPr lang="ru-RU" dirty="0" smtClean="0">
                <a:latin typeface="Comic Sans MS" panose="030F0702030302020204" pitchFamily="66" charset="0"/>
              </a:rPr>
              <a:t>.</a:t>
            </a:r>
          </a:p>
          <a:p>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617640"/>
            <a:ext cx="3240360" cy="3240360"/>
          </a:xfrm>
          <a:prstGeom prst="rect">
            <a:avLst/>
          </a:prstGeom>
          <a:ln>
            <a:noFill/>
          </a:ln>
          <a:effectLst>
            <a:softEdge rad="112500"/>
          </a:effectLst>
        </p:spPr>
      </p:pic>
    </p:spTree>
    <p:extLst>
      <p:ext uri="{BB962C8B-B14F-4D97-AF65-F5344CB8AC3E}">
        <p14:creationId xmlns:p14="http://schemas.microsoft.com/office/powerpoint/2010/main" val="71312282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239000" cy="648072"/>
          </a:xfrm>
        </p:spPr>
        <p:txBody>
          <a:bodyPr/>
          <a:lstStyle/>
          <a:p>
            <a:pPr algn="ctr"/>
            <a:r>
              <a:rPr lang="ru-RU" dirty="0" smtClean="0">
                <a:solidFill>
                  <a:srgbClr val="FF0000"/>
                </a:solidFill>
                <a:effectLst>
                  <a:outerShdw blurRad="38100" dist="38100" dir="2700000" algn="tl">
                    <a:srgbClr val="000000">
                      <a:alpha val="43137"/>
                    </a:srgbClr>
                  </a:outerShdw>
                </a:effectLst>
                <a:latin typeface="Comic Sans MS" panose="030F0702030302020204" pitchFamily="66" charset="0"/>
              </a:rPr>
              <a:t>Кровотечение</a:t>
            </a:r>
            <a:endParaRPr lang="ru-RU"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Объект 2"/>
          <p:cNvSpPr>
            <a:spLocks noGrp="1"/>
          </p:cNvSpPr>
          <p:nvPr>
            <p:ph idx="1"/>
          </p:nvPr>
        </p:nvSpPr>
        <p:spPr>
          <a:xfrm>
            <a:off x="107504" y="764704"/>
            <a:ext cx="7920880" cy="5904656"/>
          </a:xfrm>
        </p:spPr>
        <p:txBody>
          <a:bodyPr/>
          <a:lstStyle/>
          <a:p>
            <a:r>
              <a:rPr lang="ru-RU" b="1" dirty="0" smtClean="0">
                <a:latin typeface="Comic Sans MS" panose="030F0702030302020204" pitchFamily="66" charset="0"/>
              </a:rPr>
              <a:t>Кровотечение</a:t>
            </a:r>
            <a:r>
              <a:rPr lang="ru-RU" dirty="0" smtClean="0">
                <a:latin typeface="Comic Sans MS" panose="030F0702030302020204" pitchFamily="66" charset="0"/>
              </a:rPr>
              <a:t>- это выход крови и кровеносного сосуда. Наиболее часто причиной является прямая травма сосуда (удар, разрез, растяжение, разморожение).</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492896"/>
            <a:ext cx="7299506" cy="4365104"/>
          </a:xfrm>
          <a:prstGeom prst="rect">
            <a:avLst/>
          </a:prstGeom>
          <a:ln>
            <a:noFill/>
          </a:ln>
          <a:effectLst>
            <a:softEdge rad="112500"/>
          </a:effectLst>
        </p:spPr>
      </p:pic>
    </p:spTree>
    <p:extLst>
      <p:ext uri="{BB962C8B-B14F-4D97-AF65-F5344CB8AC3E}">
        <p14:creationId xmlns:p14="http://schemas.microsoft.com/office/powerpoint/2010/main" val="627195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8221042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239000" cy="648072"/>
          </a:xfrm>
        </p:spPr>
        <p:txBody>
          <a:bodyPr/>
          <a:lstStyle/>
          <a:p>
            <a:pPr algn="ctr"/>
            <a:r>
              <a:rPr lang="ru-RU" dirty="0" smtClean="0">
                <a:solidFill>
                  <a:srgbClr val="FF0000"/>
                </a:solidFill>
                <a:effectLst>
                  <a:outerShdw blurRad="38100" dist="38100" dir="2700000" algn="tl">
                    <a:srgbClr val="000000">
                      <a:alpha val="43137"/>
                    </a:srgbClr>
                  </a:outerShdw>
                </a:effectLst>
                <a:latin typeface="Comic Sans MS" panose="030F0702030302020204" pitchFamily="66" charset="0"/>
              </a:rPr>
              <a:t>Виды кровотечений</a:t>
            </a:r>
            <a:endParaRPr lang="ru-RU"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Объект 2"/>
          <p:cNvSpPr>
            <a:spLocks noGrp="1"/>
          </p:cNvSpPr>
          <p:nvPr>
            <p:ph idx="1"/>
          </p:nvPr>
        </p:nvSpPr>
        <p:spPr>
          <a:xfrm>
            <a:off x="179512" y="692696"/>
            <a:ext cx="7776864" cy="6048672"/>
          </a:xfrm>
        </p:spPr>
        <p:txBody>
          <a:bodyPr/>
          <a:lstStyle/>
          <a:p>
            <a:r>
              <a:rPr lang="ru-RU" b="1" u="sng" dirty="0" smtClean="0">
                <a:latin typeface="Comic Sans MS" panose="030F0702030302020204" pitchFamily="66" charset="0"/>
              </a:rPr>
              <a:t>Артериальное кровотечение</a:t>
            </a:r>
            <a:r>
              <a:rPr lang="ru-RU" sz="2400" dirty="0" smtClean="0">
                <a:latin typeface="Comic Sans MS" panose="030F0702030302020204" pitchFamily="66" charset="0"/>
              </a:rPr>
              <a:t>. Изливается ярко-красная кровь, выбрасывается сильно пульсирующей струей.</a:t>
            </a:r>
          </a:p>
          <a:p>
            <a:r>
              <a:rPr lang="ru-RU" b="1" u="sng" dirty="0" smtClean="0">
                <a:latin typeface="Comic Sans MS" panose="030F0702030302020204" pitchFamily="66" charset="0"/>
              </a:rPr>
              <a:t>Венозное кровотечение</a:t>
            </a:r>
            <a:r>
              <a:rPr lang="ru-RU" dirty="0" smtClean="0">
                <a:latin typeface="Comic Sans MS" panose="030F0702030302020204" pitchFamily="66" charset="0"/>
              </a:rPr>
              <a:t>.</a:t>
            </a:r>
            <a:r>
              <a:rPr lang="ru-RU" sz="2400" dirty="0" smtClean="0">
                <a:latin typeface="Comic Sans MS" panose="030F0702030302020204" pitchFamily="66" charset="0"/>
              </a:rPr>
              <a:t> Кровь вытекает медленно. Кровь имеет темно-вишневый цвет.</a:t>
            </a:r>
          </a:p>
          <a:p>
            <a:endParaRPr lang="ru-RU" dirty="0">
              <a:latin typeface="Comic Sans MS" panose="030F0702030302020204" pitchFamily="66"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752009"/>
            <a:ext cx="5760640" cy="3978940"/>
          </a:xfrm>
          <a:prstGeom prst="rect">
            <a:avLst/>
          </a:prstGeom>
          <a:ln>
            <a:noFill/>
          </a:ln>
          <a:effectLst>
            <a:softEdge rad="112500"/>
          </a:effectLst>
        </p:spPr>
      </p:pic>
    </p:spTree>
    <p:extLst>
      <p:ext uri="{BB962C8B-B14F-4D97-AF65-F5344CB8AC3E}">
        <p14:creationId xmlns:p14="http://schemas.microsoft.com/office/powerpoint/2010/main" val="18363887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7776864" cy="6408712"/>
          </a:xfrm>
        </p:spPr>
        <p:txBody>
          <a:bodyPr/>
          <a:lstStyle/>
          <a:p>
            <a:r>
              <a:rPr lang="ru-RU" b="1" u="sng" dirty="0" smtClean="0">
                <a:latin typeface="Comic Sans MS" panose="030F0702030302020204" pitchFamily="66" charset="0"/>
              </a:rPr>
              <a:t>Капиллярное кровотечение</a:t>
            </a:r>
            <a:r>
              <a:rPr lang="ru-RU" dirty="0" smtClean="0">
                <a:latin typeface="Comic Sans MS" panose="030F0702030302020204" pitchFamily="66" charset="0"/>
              </a:rPr>
              <a:t>. При нормальной свертываемости крови прекращается самостоятельно.</a:t>
            </a:r>
          </a:p>
          <a:p>
            <a:endParaRPr lang="ru-RU" dirty="0">
              <a:latin typeface="Comic Sans MS" panose="030F0702030302020204" pitchFamily="66"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514128"/>
            <a:ext cx="5184576" cy="5184576"/>
          </a:xfrm>
          <a:prstGeom prst="rect">
            <a:avLst/>
          </a:prstGeom>
          <a:ln>
            <a:noFill/>
          </a:ln>
          <a:effectLst>
            <a:softEdge rad="112500"/>
          </a:effectLst>
        </p:spPr>
      </p:pic>
    </p:spTree>
    <p:extLst>
      <p:ext uri="{BB962C8B-B14F-4D97-AF65-F5344CB8AC3E}">
        <p14:creationId xmlns:p14="http://schemas.microsoft.com/office/powerpoint/2010/main" val="39622698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7632848" cy="1152128"/>
          </a:xfrm>
        </p:spPr>
        <p:txBody>
          <a:bodyPr>
            <a:normAutofit fontScale="90000"/>
          </a:bodyPr>
          <a:lstStyle/>
          <a:p>
            <a:pPr algn="ctr"/>
            <a:r>
              <a:rPr lang="ru-RU" u="sng" dirty="0" smtClean="0">
                <a:solidFill>
                  <a:srgbClr val="FF0000"/>
                </a:solidFill>
                <a:latin typeface="Comic Sans MS" panose="030F0702030302020204" pitchFamily="66" charset="0"/>
              </a:rPr>
              <a:t>Способы временной остановки кровотечения:</a:t>
            </a:r>
            <a:endParaRPr lang="ru-RU" u="sng" dirty="0">
              <a:solidFill>
                <a:srgbClr val="FF0000"/>
              </a:solidFill>
              <a:latin typeface="Comic Sans MS" panose="030F0702030302020204" pitchFamily="66" charset="0"/>
            </a:endParaRPr>
          </a:p>
        </p:txBody>
      </p:sp>
      <p:sp>
        <p:nvSpPr>
          <p:cNvPr id="3" name="Объект 2"/>
          <p:cNvSpPr>
            <a:spLocks noGrp="1"/>
          </p:cNvSpPr>
          <p:nvPr>
            <p:ph idx="1"/>
          </p:nvPr>
        </p:nvSpPr>
        <p:spPr>
          <a:xfrm>
            <a:off x="179512" y="1412776"/>
            <a:ext cx="7776864" cy="5256584"/>
          </a:xfrm>
        </p:spPr>
        <p:txBody>
          <a:bodyPr/>
          <a:lstStyle/>
          <a:p>
            <a:r>
              <a:rPr lang="uk-UA" dirty="0" smtClean="0">
                <a:latin typeface="Comic Sans MS" panose="030F0702030302020204" pitchFamily="66" charset="0"/>
              </a:rPr>
              <a:t>Придание поврежденной части тела приподнятого положения  по отношению к туловищу;</a:t>
            </a:r>
          </a:p>
          <a:p>
            <a:r>
              <a:rPr lang="uk-UA" dirty="0" smtClean="0">
                <a:latin typeface="Comic Sans MS" panose="030F0702030302020204" pitchFamily="66" charset="0"/>
              </a:rPr>
              <a:t>Прижатие кровоточащего сосуда с помощью давящей повязки;</a:t>
            </a:r>
          </a:p>
          <a:p>
            <a:r>
              <a:rPr lang="uk-UA" dirty="0" smtClean="0">
                <a:latin typeface="Comic Sans MS" panose="030F0702030302020204" pitchFamily="66" charset="0"/>
              </a:rPr>
              <a:t> Пальцевое прижатие артерии на протяжении;</a:t>
            </a:r>
          </a:p>
          <a:p>
            <a:r>
              <a:rPr lang="uk-UA" dirty="0" smtClean="0">
                <a:latin typeface="Comic Sans MS" panose="030F0702030302020204" pitchFamily="66" charset="0"/>
              </a:rPr>
              <a:t>Остановка кровотечения фиксированием конечности в положении максимального сгиба или разгибания в суставе;</a:t>
            </a:r>
          </a:p>
          <a:p>
            <a:r>
              <a:rPr lang="uk-UA" dirty="0" smtClean="0">
                <a:latin typeface="Comic Sans MS" panose="030F0702030302020204" pitchFamily="66" charset="0"/>
              </a:rPr>
              <a:t>Круговое сдавление конечности жгутом</a:t>
            </a:r>
            <a:r>
              <a:rPr lang="uk-UA" dirty="0">
                <a:latin typeface="Comic Sans MS" panose="030F0702030302020204" pitchFamily="66" charset="0"/>
              </a:rPr>
              <a:t>;</a:t>
            </a:r>
            <a:endParaRPr lang="uk-UA" dirty="0" smtClean="0">
              <a:latin typeface="Comic Sans MS" panose="030F0702030302020204" pitchFamily="66" charset="0"/>
            </a:endParaRPr>
          </a:p>
          <a:p>
            <a:endParaRPr lang="uk-UA" dirty="0" smtClean="0"/>
          </a:p>
          <a:p>
            <a:endParaRPr lang="ru-RU" dirty="0"/>
          </a:p>
        </p:txBody>
      </p:sp>
    </p:spTree>
    <p:extLst>
      <p:ext uri="{BB962C8B-B14F-4D97-AF65-F5344CB8AC3E}">
        <p14:creationId xmlns:p14="http://schemas.microsoft.com/office/powerpoint/2010/main" val="9283029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920880" cy="6552728"/>
          </a:xfrm>
        </p:spPr>
        <p:txBody>
          <a:bodyPr/>
          <a:lstStyle/>
          <a:p>
            <a:r>
              <a:rPr lang="ru-RU" dirty="0">
                <a:latin typeface="Comic Sans MS" panose="030F0702030302020204" pitchFamily="66" charset="0"/>
              </a:rPr>
              <a:t>Перекис водню вживається у вигляді 3-6%-ного розчину без запаху </a:t>
            </a:r>
            <a:r>
              <a:rPr lang="ru-RU" dirty="0" smtClean="0">
                <a:latin typeface="Comic Sans MS" panose="030F0702030302020204" pitchFamily="66" charset="0"/>
              </a:rPr>
              <a:t>і </a:t>
            </a:r>
            <a:r>
              <a:rPr lang="ru-RU" dirty="0">
                <a:latin typeface="Comic Sans MS" panose="030F0702030302020204" pitchFamily="66" charset="0"/>
              </a:rPr>
              <a:t>кольору. Для зупинки кровотечі ватку змочують в перекису водню і прикладають до ранки. Найчастіше використовують скляну паличку, на яку намотують ватку. Після кожного відвідувача ватку міняють. Однак розчин перекису водню зупиняє кровотечу дуже повільно</a:t>
            </a:r>
            <a:r>
              <a:rPr lang="ru-RU" dirty="0" smtClean="0">
                <a:latin typeface="Comic Sans MS" panose="030F0702030302020204" pitchFamily="66" charset="0"/>
              </a:rPr>
              <a:t>.</a:t>
            </a:r>
          </a:p>
          <a:p>
            <a:r>
              <a:rPr lang="ru-RU" dirty="0">
                <a:latin typeface="Comic Sans MS" panose="030F0702030302020204" pitchFamily="66" charset="0"/>
              </a:rPr>
              <a:t>При пошкодженні шкіри, що супроводжується сильною кровотечею, застосування перерахованих хімічних речовин виявляється недостатнім.</a:t>
            </a:r>
          </a:p>
        </p:txBody>
      </p:sp>
    </p:spTree>
    <p:extLst>
      <p:ext uri="{BB962C8B-B14F-4D97-AF65-F5344CB8AC3E}">
        <p14:creationId xmlns:p14="http://schemas.microsoft.com/office/powerpoint/2010/main" val="8107106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776864" cy="4104456"/>
          </a:xfrm>
        </p:spPr>
        <p:txBody>
          <a:bodyPr>
            <a:normAutofit/>
          </a:bodyPr>
          <a:lstStyle/>
          <a:p>
            <a:r>
              <a:rPr lang="ru-RU" b="1" dirty="0">
                <a:latin typeface="Comic Sans MS" panose="030F0702030302020204" pitchFamily="66" charset="0"/>
              </a:rPr>
              <a:t>Опік. </a:t>
            </a:r>
            <a:r>
              <a:rPr lang="ru-RU" dirty="0">
                <a:latin typeface="Comic Sans MS" panose="030F0702030302020204" pitchFamily="66" charset="0"/>
              </a:rPr>
              <a:t>Ушкодження тканин, викликане дією високої температури або хімічних речовин, називається опіком. Перший вид опіку називається термічним, другий - хімічним</a:t>
            </a:r>
            <a:r>
              <a:rPr lang="ru-RU" dirty="0" smtClean="0">
                <a:latin typeface="Comic Sans MS" panose="030F0702030302020204" pitchFamily="66" charset="0"/>
              </a:rPr>
              <a:t>.</a:t>
            </a:r>
            <a:endParaRPr lang="ru-RU" dirty="0">
              <a:latin typeface="Comic Sans MS" panose="030F0702030302020204" pitchFamily="66" charset="0"/>
            </a:endParaRPr>
          </a:p>
          <a:p>
            <a:pPr marL="0" indent="0">
              <a:buNone/>
            </a:pPr>
            <a:endParaRPr lang="ru-RU" dirty="0">
              <a:latin typeface="Comic Sans MS" panose="030F0702030302020204" pitchFamily="66" charset="0"/>
            </a:endParaRPr>
          </a:p>
          <a:p>
            <a:r>
              <a:rPr lang="ru-RU" u="sng" dirty="0">
                <a:latin typeface="Comic Sans MS" panose="030F0702030302020204" pitchFamily="66" charset="0"/>
              </a:rPr>
              <a:t>Термічні опіки </a:t>
            </a:r>
            <a:r>
              <a:rPr lang="ru-RU" dirty="0">
                <a:latin typeface="Comic Sans MS" panose="030F0702030302020204" pitchFamily="66" charset="0"/>
              </a:rPr>
              <a:t>в перукарні можуть бути викликані полум'ям, розпеченими інструментами, гарячою рідиною та ін</a:t>
            </a:r>
          </a:p>
          <a:p>
            <a:pPr marL="0" indent="0">
              <a:buNone/>
            </a:pPr>
            <a:endParaRPr lang="ru-RU" dirty="0"/>
          </a:p>
        </p:txBody>
      </p:sp>
    </p:spTree>
    <p:extLst>
      <p:ext uri="{BB962C8B-B14F-4D97-AF65-F5344CB8AC3E}">
        <p14:creationId xmlns:p14="http://schemas.microsoft.com/office/powerpoint/2010/main" val="91815202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2601116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7704856" cy="792088"/>
          </a:xfrm>
        </p:spPr>
        <p:txBody>
          <a:bodyPr>
            <a:normAutofit/>
          </a:bodyPr>
          <a:lstStyle/>
          <a:p>
            <a:pPr algn="ctr"/>
            <a:r>
              <a:rPr lang="ru-RU" dirty="0" smtClean="0">
                <a:solidFill>
                  <a:srgbClr val="92D050"/>
                </a:solidFill>
                <a:latin typeface="Comic Sans MS" panose="030F0702030302020204" pitchFamily="66" charset="0"/>
              </a:rPr>
              <a:t>травматичні </a:t>
            </a:r>
            <a:r>
              <a:rPr lang="ru-RU" dirty="0">
                <a:solidFill>
                  <a:srgbClr val="92D050"/>
                </a:solidFill>
                <a:latin typeface="Comic Sans MS" panose="030F0702030302020204" pitchFamily="66" charset="0"/>
              </a:rPr>
              <a:t>ушкодження</a:t>
            </a:r>
          </a:p>
        </p:txBody>
      </p:sp>
      <p:sp>
        <p:nvSpPr>
          <p:cNvPr id="3" name="Объект 2"/>
          <p:cNvSpPr>
            <a:spLocks noGrp="1"/>
          </p:cNvSpPr>
          <p:nvPr>
            <p:ph idx="1"/>
          </p:nvPr>
        </p:nvSpPr>
        <p:spPr>
          <a:xfrm>
            <a:off x="457200" y="1052736"/>
            <a:ext cx="7239000" cy="5688632"/>
          </a:xfrm>
        </p:spPr>
        <p:txBody>
          <a:bodyPr/>
          <a:lstStyle/>
          <a:p>
            <a:r>
              <a:rPr lang="ru-RU" b="1" dirty="0">
                <a:latin typeface="Comic Sans MS" panose="030F0702030302020204" pitchFamily="66" charset="0"/>
              </a:rPr>
              <a:t>Травматичні ушкодження можуть бути закритими і відкритими</a:t>
            </a:r>
            <a:r>
              <a:rPr lang="ru-RU" dirty="0">
                <a:latin typeface="Comic Sans MS" panose="030F0702030302020204" pitchFamily="66" charset="0"/>
              </a:rPr>
              <a:t>. </a:t>
            </a:r>
            <a:r>
              <a:rPr lang="ru-RU" u="sng" dirty="0">
                <a:latin typeface="Comic Sans MS" panose="030F0702030302020204" pitchFamily="66" charset="0"/>
              </a:rPr>
              <a:t>Закритими </a:t>
            </a:r>
            <a:r>
              <a:rPr lang="ru-RU" dirty="0">
                <a:latin typeface="Comic Sans MS" panose="030F0702030302020204" pitchFamily="66" charset="0"/>
              </a:rPr>
              <a:t>називаються такі пошкодження, при яких не порушена цілість шкірних покривів. До цього виду ушкоджень відносяться удари, розтягнення, вивихи і </a:t>
            </a:r>
            <a:r>
              <a:rPr lang="ru-RU" dirty="0" smtClean="0">
                <a:latin typeface="Comic Sans MS" panose="030F0702030302020204" pitchFamily="66" charset="0"/>
              </a:rPr>
              <a:t>переломи. </a:t>
            </a:r>
          </a:p>
          <a:p>
            <a:r>
              <a:rPr lang="ru-RU" dirty="0">
                <a:latin typeface="Comic Sans MS" panose="030F0702030302020204" pitchFamily="66" charset="0"/>
              </a:rPr>
              <a:t>-Пошкодження, при яких відбувається порушення цілості шкіри (або слизових оболонок), називаються </a:t>
            </a:r>
            <a:r>
              <a:rPr lang="ru-RU" u="sng" dirty="0">
                <a:latin typeface="Comic Sans MS" panose="030F0702030302020204" pitchFamily="66" charset="0"/>
              </a:rPr>
              <a:t>відкритими</a:t>
            </a:r>
            <a:r>
              <a:rPr lang="ru-RU" dirty="0">
                <a:latin typeface="Comic Sans MS" panose="030F0702030302020204" pitchFamily="66" charset="0"/>
              </a:rPr>
              <a:t>. До цього виду ушкоджень відносяться порізи, рани, характерною ознакою яких є кровотеча.</a:t>
            </a:r>
          </a:p>
        </p:txBody>
      </p:sp>
    </p:spTree>
    <p:extLst>
      <p:ext uri="{BB962C8B-B14F-4D97-AF65-F5344CB8AC3E}">
        <p14:creationId xmlns:p14="http://schemas.microsoft.com/office/powerpoint/2010/main" val="4156154319"/>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7776864" cy="6624736"/>
          </a:xfrm>
        </p:spPr>
        <p:txBody>
          <a:bodyPr>
            <a:normAutofit/>
          </a:bodyPr>
          <a:lstStyle/>
          <a:p>
            <a:pPr marL="0" indent="0">
              <a:buNone/>
            </a:pPr>
            <a:r>
              <a:rPr lang="ru-RU" b="1" dirty="0" smtClean="0"/>
              <a:t>Хімічні </a:t>
            </a:r>
            <a:r>
              <a:rPr lang="ru-RU" b="1" dirty="0"/>
              <a:t>опіки </a:t>
            </a:r>
            <a:r>
              <a:rPr lang="ru-RU" dirty="0"/>
              <a:t>виникають від дії хімічних речовин, які мають дією припікання. Кислоти, луги, та інші речовини викликають опіки при неправильному поводженні з ними (робота без рукавичок і т. п.). Картина опіку точно така ж, як при опіках, викликаних високою температурою</a:t>
            </a:r>
            <a:r>
              <a:rPr lang="ru-RU" dirty="0" smtClean="0"/>
              <a:t>.</a:t>
            </a:r>
            <a:endParaRPr lang="ru-RU" dirty="0"/>
          </a:p>
          <a:p>
            <a:r>
              <a:rPr lang="ru-RU" u="sng" dirty="0"/>
              <a:t>Перша допомога при хімічних опіках </a:t>
            </a:r>
            <a:r>
              <a:rPr lang="ru-RU" dirty="0"/>
              <a:t>полягає в негайному рясному зрошуванні струменем води обпаленої ділянки для змиву хімічної речовини. При опіках кислотою для її нейтралізації місце опіку промивають розчином лугу (двовуглекисла сода), при опіках лугом зазвичай використовують 2%-ний розчин оцтової кислоти.</a:t>
            </a:r>
          </a:p>
        </p:txBody>
      </p:sp>
    </p:spTree>
    <p:extLst>
      <p:ext uri="{BB962C8B-B14F-4D97-AF65-F5344CB8AC3E}">
        <p14:creationId xmlns:p14="http://schemas.microsoft.com/office/powerpoint/2010/main" val="179181608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2799681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7848872" cy="648072"/>
          </a:xfrm>
        </p:spPr>
        <p:txBody>
          <a:bodyPr>
            <a:normAutofit/>
          </a:bodyPr>
          <a:lstStyle/>
          <a:p>
            <a:pPr algn="ctr"/>
            <a:r>
              <a:rPr lang="ru-RU" sz="2800" dirty="0">
                <a:solidFill>
                  <a:srgbClr val="FF3300"/>
                </a:solidFill>
                <a:latin typeface="Comic Sans MS" panose="030F0702030302020204" pitchFamily="66" charset="0"/>
              </a:rPr>
              <a:t>Опіки бувають I, II і III </a:t>
            </a:r>
            <a:r>
              <a:rPr lang="ru-RU" sz="2800" dirty="0" smtClean="0">
                <a:solidFill>
                  <a:srgbClr val="FF3300"/>
                </a:solidFill>
                <a:latin typeface="Comic Sans MS" panose="030F0702030302020204" pitchFamily="66" charset="0"/>
              </a:rPr>
              <a:t>ступеня</a:t>
            </a:r>
            <a:endParaRPr lang="ru-RU" sz="2800" dirty="0">
              <a:solidFill>
                <a:srgbClr val="FF3300"/>
              </a:solidFill>
              <a:latin typeface="Comic Sans MS" panose="030F0702030302020204" pitchFamily="66" charset="0"/>
            </a:endParaRPr>
          </a:p>
        </p:txBody>
      </p:sp>
      <p:sp>
        <p:nvSpPr>
          <p:cNvPr id="3" name="Объект 2"/>
          <p:cNvSpPr>
            <a:spLocks noGrp="1"/>
          </p:cNvSpPr>
          <p:nvPr>
            <p:ph idx="1"/>
          </p:nvPr>
        </p:nvSpPr>
        <p:spPr>
          <a:xfrm>
            <a:off x="179512" y="764704"/>
            <a:ext cx="7776864" cy="5904656"/>
          </a:xfrm>
        </p:spPr>
        <p:txBody>
          <a:bodyPr>
            <a:normAutofit/>
          </a:bodyPr>
          <a:lstStyle/>
          <a:p>
            <a:r>
              <a:rPr lang="ru-RU" b="1" u="sng" dirty="0"/>
              <a:t>При опіку </a:t>
            </a:r>
            <a:r>
              <a:rPr lang="en-US" b="1" u="sng" dirty="0"/>
              <a:t>I </a:t>
            </a:r>
            <a:r>
              <a:rPr lang="ru-RU" b="1" u="sng" dirty="0"/>
              <a:t>ступеня </a:t>
            </a:r>
            <a:r>
              <a:rPr lang="ru-RU" dirty="0"/>
              <a:t>з'являються пекучий біль, почервоніння і набряклість, уражається тільки поверхневий шар шкіри - епідерміс</a:t>
            </a:r>
            <a:r>
              <a:rPr lang="ru-RU" dirty="0" smtClean="0"/>
              <a:t>.</a:t>
            </a:r>
          </a:p>
          <a:p>
            <a:r>
              <a:rPr lang="ru-RU" b="1" u="sng" dirty="0"/>
              <a:t>Опік </a:t>
            </a:r>
            <a:r>
              <a:rPr lang="en-US" b="1" u="sng" dirty="0"/>
              <a:t>II </a:t>
            </a:r>
            <a:r>
              <a:rPr lang="ru-RU" b="1" u="sng" dirty="0"/>
              <a:t>ступеня </a:t>
            </a:r>
            <a:r>
              <a:rPr lang="ru-RU" dirty="0"/>
              <a:t>характеризується більш різко вираженими явищами, властивими опіку </a:t>
            </a:r>
            <a:r>
              <a:rPr lang="en-US" dirty="0"/>
              <a:t>I </a:t>
            </a:r>
            <a:r>
              <a:rPr lang="ru-RU" dirty="0"/>
              <a:t>ступеня, і утворенням на пошкодженій ділянці шкіри бульбашок, заповнених прозорою або злегка мутнуватої рідиною. Бульбашки утворюються безпосередньо після опіку або через добу залежно від сили і тривалості впливу речовини, що викликала опік. При опіку </a:t>
            </a:r>
            <a:r>
              <a:rPr lang="en-US" dirty="0"/>
              <a:t>II </a:t>
            </a:r>
            <a:r>
              <a:rPr lang="ru-RU" dirty="0"/>
              <a:t>ступеня відбувається пошкодження більш глибоких шарів шкіри, однак сосочковий шар залишається </a:t>
            </a:r>
            <a:r>
              <a:rPr lang="ru-RU" dirty="0" smtClean="0"/>
              <a:t>неушкодженим.</a:t>
            </a:r>
          </a:p>
        </p:txBody>
      </p:sp>
    </p:spTree>
    <p:extLst>
      <p:ext uri="{BB962C8B-B14F-4D97-AF65-F5344CB8AC3E}">
        <p14:creationId xmlns:p14="http://schemas.microsoft.com/office/powerpoint/2010/main" val="28391499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776864" cy="2448272"/>
          </a:xfrm>
        </p:spPr>
        <p:txBody>
          <a:bodyPr/>
          <a:lstStyle/>
          <a:p>
            <a:r>
              <a:rPr lang="ru-RU" b="1" u="sng" dirty="0">
                <a:latin typeface="Comic Sans MS" panose="030F0702030302020204" pitchFamily="66" charset="0"/>
              </a:rPr>
              <a:t>При опіку III </a:t>
            </a:r>
            <a:r>
              <a:rPr lang="ru-RU" dirty="0">
                <a:latin typeface="Comic Sans MS" panose="030F0702030302020204" pitchFamily="66" charset="0"/>
              </a:rPr>
              <a:t>ступеня омертвляються всі шари шкіри</a:t>
            </a:r>
            <a:r>
              <a:rPr lang="ru-RU" dirty="0" smtClean="0">
                <a:latin typeface="Comic Sans MS" panose="030F0702030302020204" pitchFamily="66" charset="0"/>
              </a:rPr>
              <a:t>.</a:t>
            </a:r>
          </a:p>
          <a:p>
            <a:r>
              <a:rPr lang="ru-RU" b="1" u="sng" dirty="0">
                <a:latin typeface="Comic Sans MS" panose="030F0702030302020204" pitchFamily="66" charset="0"/>
              </a:rPr>
              <a:t>Вища ступінь опіку </a:t>
            </a:r>
            <a:r>
              <a:rPr lang="ru-RU" dirty="0">
                <a:latin typeface="Comic Sans MS" panose="030F0702030302020204" pitchFamily="66" charset="0"/>
              </a:rPr>
              <a:t>- обвуглювання, яке відбувається при безпосередньому впливу полум'я.</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2564904"/>
            <a:ext cx="8028384" cy="27314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689698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3" y="-8558"/>
            <a:ext cx="5229192" cy="6749926"/>
          </a:xfrm>
          <a:prstGeom prst="rect">
            <a:avLst/>
          </a:prstGeom>
          <a:ln>
            <a:noFill/>
          </a:ln>
          <a:effectLst>
            <a:softEdge rad="112500"/>
          </a:effectLst>
        </p:spPr>
      </p:pic>
    </p:spTree>
    <p:extLst>
      <p:ext uri="{BB962C8B-B14F-4D97-AF65-F5344CB8AC3E}">
        <p14:creationId xmlns:p14="http://schemas.microsoft.com/office/powerpoint/2010/main" val="16309077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668800"/>
          </a:xfrm>
        </p:spPr>
        <p:txBody>
          <a:bodyPr>
            <a:noAutofit/>
          </a:bodyPr>
          <a:lstStyle/>
          <a:p>
            <a:pPr algn="ctr"/>
            <a:r>
              <a:rPr lang="ru-RU" sz="2400" dirty="0">
                <a:solidFill>
                  <a:schemeClr val="tx2">
                    <a:lumMod val="60000"/>
                    <a:lumOff val="40000"/>
                  </a:schemeClr>
                </a:solidFill>
                <a:latin typeface="Comic Sans MS" panose="030F0702030302020204" pitchFamily="66" charset="0"/>
              </a:rPr>
              <a:t>Першу допомогу потерпілому надають залежно від ступеня опіку, його місця розташування, обстановки і умов, за яких стався нещасний </a:t>
            </a:r>
            <a:r>
              <a:rPr lang="ru-RU" sz="2400" dirty="0" smtClean="0">
                <a:solidFill>
                  <a:schemeClr val="tx2">
                    <a:lumMod val="60000"/>
                    <a:lumOff val="40000"/>
                  </a:schemeClr>
                </a:solidFill>
                <a:latin typeface="Comic Sans MS" panose="030F0702030302020204" pitchFamily="66" charset="0"/>
              </a:rPr>
              <a:t>випадок</a:t>
            </a:r>
            <a:endParaRPr lang="ru-RU" sz="2400" dirty="0">
              <a:solidFill>
                <a:schemeClr val="tx2">
                  <a:lumMod val="60000"/>
                  <a:lumOff val="40000"/>
                </a:schemeClr>
              </a:solidFill>
              <a:latin typeface="Comic Sans MS" panose="030F0702030302020204" pitchFamily="66"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2030875"/>
            <a:ext cx="4388442" cy="4797425"/>
          </a:xfrm>
          <a:prstGeom prst="rect">
            <a:avLst/>
          </a:prstGeom>
          <a:ln>
            <a:noFill/>
          </a:ln>
          <a:effectLst>
            <a:softEdge rad="112500"/>
          </a:effectLst>
        </p:spPr>
      </p:pic>
    </p:spTree>
    <p:extLst>
      <p:ext uri="{BB962C8B-B14F-4D97-AF65-F5344CB8AC3E}">
        <p14:creationId xmlns:p14="http://schemas.microsoft.com/office/powerpoint/2010/main" val="2621231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776864" cy="3816424"/>
          </a:xfrm>
        </p:spPr>
        <p:txBody>
          <a:bodyPr/>
          <a:lstStyle/>
          <a:p>
            <a:r>
              <a:rPr lang="ru-RU" u="sng" dirty="0">
                <a:latin typeface="Comic Sans MS" panose="030F0702030302020204" pitchFamily="66" charset="0"/>
              </a:rPr>
              <a:t>При опіках I ступеня </a:t>
            </a:r>
            <a:r>
              <a:rPr lang="ru-RU" dirty="0">
                <a:latin typeface="Comic Sans MS" panose="030F0702030302020204" pitchFamily="66" charset="0"/>
              </a:rPr>
              <a:t>(від гарячої води, при завивці перманент тощо) необхідно вжити заходів для припинення впливу несприятливого фактора - насамперед винести або вивести потерпілого. На обпечені місця треба накласти тампон з вати, змоченою розчином спирту або марганцевокислого калію.</a:t>
            </a:r>
          </a:p>
          <a:p>
            <a:endParaRPr lang="ru-RU" dirty="0"/>
          </a:p>
        </p:txBody>
      </p:sp>
    </p:spTree>
    <p:extLst>
      <p:ext uri="{BB962C8B-B14F-4D97-AF65-F5344CB8AC3E}">
        <p14:creationId xmlns:p14="http://schemas.microsoft.com/office/powerpoint/2010/main" val="15925628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7776864" cy="6408712"/>
          </a:xfrm>
        </p:spPr>
        <p:txBody>
          <a:bodyPr/>
          <a:lstStyle/>
          <a:p>
            <a:r>
              <a:rPr lang="ru-RU" u="sng" dirty="0">
                <a:latin typeface="Comic Sans MS" panose="030F0702030302020204" pitchFamily="66" charset="0"/>
              </a:rPr>
              <a:t>При опіках II ступеня </a:t>
            </a:r>
            <a:r>
              <a:rPr lang="ru-RU" dirty="0">
                <a:latin typeface="Comic Sans MS" panose="030F0702030302020204" pitchFamily="66" charset="0"/>
              </a:rPr>
              <a:t>не можна відкривати пухирі. Білизна, особливо коли воно прилипло, слід знімати особливо обережно, краще його розрізати по шву. Обпаленої ділянки не можна торкатися руками. Обпечену поверхню шкіри необхідно перев'язати, вживаючи стерильний матеріал або чисту пропрасовану полотняну ганчірку. Хворого після надання першої допомоги необхідно відправити до лікаря.</a:t>
            </a:r>
          </a:p>
        </p:txBody>
      </p:sp>
    </p:spTree>
    <p:extLst>
      <p:ext uri="{BB962C8B-B14F-4D97-AF65-F5344CB8AC3E}">
        <p14:creationId xmlns:p14="http://schemas.microsoft.com/office/powerpoint/2010/main" val="41423664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3973056"/>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8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anose="030F0702030302020204" pitchFamily="66" charset="0"/>
              </a:rPr>
              <a:t>Дякую за увагу</a:t>
            </a:r>
            <a:br>
              <a:rPr lang="ru-RU" sz="48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anose="030F0702030302020204" pitchFamily="66" charset="0"/>
              </a:rPr>
            </a:br>
            <a:r>
              <a:rPr lang="ru-RU" sz="96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anose="030F0702030302020204" pitchFamily="66" charset="0"/>
              </a:rPr>
              <a:t> </a:t>
            </a:r>
            <a:r>
              <a:rPr lang="ru-RU" sz="96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anose="030F0702030302020204" pitchFamily="66" charset="0"/>
                <a:sym typeface="Wingdings" panose="05000000000000000000" pitchFamily="2" charset="2"/>
              </a:rPr>
              <a:t></a:t>
            </a:r>
            <a:endParaRPr lang="ru-RU" sz="96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anose="030F0702030302020204" pitchFamily="66" charset="0"/>
            </a:endParaRPr>
          </a:p>
        </p:txBody>
      </p:sp>
    </p:spTree>
    <p:extLst>
      <p:ext uri="{BB962C8B-B14F-4D97-AF65-F5344CB8AC3E}">
        <p14:creationId xmlns:p14="http://schemas.microsoft.com/office/powerpoint/2010/main" val="7930380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7848872" cy="3024336"/>
          </a:xfrm>
        </p:spPr>
        <p:txBody>
          <a:bodyPr/>
          <a:lstStyle/>
          <a:p>
            <a:r>
              <a:rPr lang="ru-RU" b="1" dirty="0">
                <a:latin typeface="Comic Sans MS" panose="030F0702030302020204" pitchFamily="66" charset="0"/>
              </a:rPr>
              <a:t>При ударі </a:t>
            </a:r>
            <a:r>
              <a:rPr lang="ru-RU" dirty="0">
                <a:latin typeface="Comic Sans MS" panose="030F0702030302020204" pitchFamily="66" charset="0"/>
              </a:rPr>
              <a:t>відбувається пошкодження м'яких тканин з розривом кровоносних судин і просочування тканин кров'ю. На місці удару утворюється синець. </a:t>
            </a:r>
            <a:r>
              <a:rPr lang="ru-RU" u="sng" dirty="0">
                <a:latin typeface="Comic Sans MS" panose="030F0702030302020204" pitchFamily="66" charset="0"/>
              </a:rPr>
              <a:t>Перша допомога </a:t>
            </a:r>
            <a:r>
              <a:rPr lang="ru-RU" dirty="0">
                <a:latin typeface="Comic Sans MS" panose="030F0702030302020204" pitchFamily="66" charset="0"/>
              </a:rPr>
              <a:t>при ударах зводиться до створення потерпілому повного спокою і місцевому застосуванню холоду (пузир з льодом).</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2677994"/>
            <a:ext cx="2777029" cy="4180006"/>
          </a:xfrm>
          <a:prstGeom prst="rect">
            <a:avLst/>
          </a:prstGeom>
          <a:ln>
            <a:noFill/>
          </a:ln>
          <a:effectLst>
            <a:softEdge rad="112500"/>
          </a:effectLst>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99" y="3140968"/>
            <a:ext cx="3359017" cy="3717032"/>
          </a:xfrm>
          <a:prstGeom prst="rect">
            <a:avLst/>
          </a:prstGeom>
          <a:ln>
            <a:noFill/>
          </a:ln>
          <a:effectLst>
            <a:softEdge rad="112500"/>
          </a:effectLst>
        </p:spPr>
      </p:pic>
    </p:spTree>
    <p:extLst>
      <p:ext uri="{BB962C8B-B14F-4D97-AF65-F5344CB8AC3E}">
        <p14:creationId xmlns:p14="http://schemas.microsoft.com/office/powerpoint/2010/main" val="2923069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776864" cy="6267096"/>
          </a:xfrm>
        </p:spPr>
        <p:txBody>
          <a:bodyPr/>
          <a:lstStyle/>
          <a:p>
            <a:r>
              <a:rPr lang="ru-RU" b="1" dirty="0">
                <a:latin typeface="Comic Sans MS" panose="030F0702030302020204" pitchFamily="66" charset="0"/>
              </a:rPr>
              <a:t>Розтягнення зв'язок </a:t>
            </a:r>
            <a:r>
              <a:rPr lang="ru-RU" dirty="0">
                <a:latin typeface="Comic Sans MS" panose="030F0702030302020204" pitchFamily="66" charset="0"/>
              </a:rPr>
              <a:t>характеризується припухлістю в області суглоба, хворобливістю і деяким обмеженням рухливості. При вивихах порушується звичайна форма суглоба, різко обмежується його рухливість</a:t>
            </a:r>
            <a:r>
              <a:rPr lang="ru-RU" dirty="0" smtClean="0">
                <a:latin typeface="Comic Sans MS" panose="030F0702030302020204" pitchFamily="66" charset="0"/>
              </a:rPr>
              <a:t>.</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714500"/>
            <a:ext cx="7562194" cy="4026868"/>
          </a:xfrm>
          <a:prstGeom prst="rect">
            <a:avLst/>
          </a:prstGeom>
          <a:ln>
            <a:noFill/>
          </a:ln>
          <a:effectLst>
            <a:softEdge rad="112500"/>
          </a:effectLst>
        </p:spPr>
      </p:pic>
    </p:spTree>
    <p:extLst>
      <p:ext uri="{BB962C8B-B14F-4D97-AF65-F5344CB8AC3E}">
        <p14:creationId xmlns:p14="http://schemas.microsoft.com/office/powerpoint/2010/main" val="4116247966"/>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24" y="3332989"/>
            <a:ext cx="4965340" cy="33102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817" y="3269913"/>
            <a:ext cx="2529975" cy="33733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323528" y="260647"/>
            <a:ext cx="7488832" cy="2677656"/>
          </a:xfrm>
          <a:prstGeom prst="rect">
            <a:avLst/>
          </a:prstGeom>
          <a:noFill/>
        </p:spPr>
        <p:txBody>
          <a:bodyPr wrap="square" rtlCol="0">
            <a:spAutoFit/>
          </a:bodyPr>
          <a:lstStyle/>
          <a:p>
            <a:r>
              <a:rPr lang="ru-RU" sz="2400" u="sng" dirty="0">
                <a:latin typeface="Comic Sans MS" panose="030F0702030302020204" pitchFamily="66" charset="0"/>
              </a:rPr>
              <a:t>Перша допомога </a:t>
            </a:r>
            <a:r>
              <a:rPr lang="ru-RU" sz="2400" dirty="0">
                <a:latin typeface="Comic Sans MS" panose="030F0702030302020204" pitchFamily="66" charset="0"/>
              </a:rPr>
              <a:t>при розтягуванні зв'язок і вивихах полягає в накладенні пов'язки, яка забезпечить спокій і нерухомість пошкодженого суглоба. Спроби вправляння вивиху без лікаря неприпустимі, так як вони можуть лише погіршити стан хворого і нанести додатковий пошкодження.</a:t>
            </a:r>
          </a:p>
        </p:txBody>
      </p:sp>
    </p:spTree>
    <p:extLst>
      <p:ext uri="{BB962C8B-B14F-4D97-AF65-F5344CB8AC3E}">
        <p14:creationId xmlns:p14="http://schemas.microsoft.com/office/powerpoint/2010/main" val="3238564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4624"/>
            <a:ext cx="6624736" cy="6624736"/>
          </a:xfrm>
          <a:prstGeom prst="rect">
            <a:avLst/>
          </a:prstGeom>
          <a:ln>
            <a:noFill/>
          </a:ln>
          <a:effectLst>
            <a:softEdge rad="112500"/>
          </a:effectLst>
        </p:spPr>
      </p:pic>
    </p:spTree>
    <p:extLst>
      <p:ext uri="{BB962C8B-B14F-4D97-AF65-F5344CB8AC3E}">
        <p14:creationId xmlns:p14="http://schemas.microsoft.com/office/powerpoint/2010/main" val="195556464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7704856" cy="3888432"/>
          </a:xfrm>
        </p:spPr>
        <p:txBody>
          <a:bodyPr/>
          <a:lstStyle/>
          <a:p>
            <a:r>
              <a:rPr lang="ru-RU" dirty="0">
                <a:latin typeface="Comic Sans MS" panose="030F0702030302020204" pitchFamily="66" charset="0"/>
              </a:rPr>
              <a:t>Ознаками </a:t>
            </a:r>
            <a:r>
              <a:rPr lang="ru-RU" b="1" dirty="0">
                <a:latin typeface="Comic Sans MS" panose="030F0702030302020204" pitchFamily="66" charset="0"/>
              </a:rPr>
              <a:t>перелому</a:t>
            </a:r>
            <a:r>
              <a:rPr lang="ru-RU" dirty="0">
                <a:latin typeface="Comic Sans MS" panose="030F0702030302020204" pitchFamily="66" charset="0"/>
              </a:rPr>
              <a:t> (порушення цілості кістки) є сильний біль, припухлість, зміна форми і поява рухливості в місці пошкодження. </a:t>
            </a:r>
            <a:r>
              <a:rPr lang="ru-RU" u="sng" dirty="0">
                <a:latin typeface="Comic Sans MS" panose="030F0702030302020204" pitchFamily="66" charset="0"/>
              </a:rPr>
              <a:t>Перша допомога </a:t>
            </a:r>
            <a:r>
              <a:rPr lang="ru-RU" dirty="0">
                <a:latin typeface="Comic Sans MS" panose="030F0702030302020204" pitchFamily="66" charset="0"/>
              </a:rPr>
              <a:t>при переломах полягає у створенні повної нерухомості пошкодженої ділянки тіла. Для цього необхідно накласти шину або інші підручні засоби (палицю, дошку, фанеру, лижі та ін.)</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0596" y="3448714"/>
            <a:ext cx="3999407" cy="3002540"/>
          </a:xfrm>
          <a:prstGeom prst="rect">
            <a:avLst/>
          </a:prstGeom>
          <a:ln>
            <a:noFill/>
          </a:ln>
          <a:effectLst>
            <a:softEdge rad="11250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32" y="3789040"/>
            <a:ext cx="4088924" cy="2662213"/>
          </a:xfrm>
          <a:prstGeom prst="rect">
            <a:avLst/>
          </a:prstGeom>
          <a:ln>
            <a:noFill/>
          </a:ln>
          <a:effectLst>
            <a:softEdge rad="112500"/>
          </a:effectLst>
        </p:spPr>
      </p:pic>
    </p:spTree>
    <p:extLst>
      <p:ext uri="{BB962C8B-B14F-4D97-AF65-F5344CB8AC3E}">
        <p14:creationId xmlns:p14="http://schemas.microsoft.com/office/powerpoint/2010/main" val="14424755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776864" cy="6480720"/>
          </a:xfrm>
        </p:spPr>
        <p:txBody>
          <a:bodyPr>
            <a:normAutofit lnSpcReduction="10000"/>
          </a:bodyPr>
          <a:lstStyle/>
          <a:p>
            <a:r>
              <a:rPr lang="ru-RU" b="1" dirty="0">
                <a:latin typeface="Comic Sans MS" panose="030F0702030302020204" pitchFamily="66" charset="0"/>
              </a:rPr>
              <a:t>Порізи</a:t>
            </a:r>
            <a:r>
              <a:rPr lang="ru-RU" dirty="0">
                <a:latin typeface="Comic Sans MS" panose="030F0702030302020204" pitchFamily="66" charset="0"/>
              </a:rPr>
              <a:t>. У перукарні порізи найчастіше виникають при використанні бритв, ножиць, манікюрних інструментів. При порізах порушується цілість шкірного покриву, виникає рана. У цьому випадку необхідно негайно припинити роботу і навіть незначне пошкодження шкіри змастити настойкою йоду. При цьому змащувати треба лише краї рани, вживаючи чистий ватний тампон</a:t>
            </a:r>
            <a:r>
              <a:rPr lang="ru-RU" dirty="0" smtClean="0">
                <a:latin typeface="Comic Sans MS" panose="030F0702030302020204" pitchFamily="66" charset="0"/>
              </a:rPr>
              <a:t>.</a:t>
            </a:r>
            <a:endParaRPr lang="ru-RU" dirty="0">
              <a:latin typeface="Comic Sans MS" panose="030F0702030302020204" pitchFamily="66" charset="0"/>
            </a:endParaRPr>
          </a:p>
          <a:p>
            <a:r>
              <a:rPr lang="ru-RU" dirty="0">
                <a:latin typeface="Comic Sans MS" panose="030F0702030302020204" pitchFamily="66" charset="0"/>
              </a:rPr>
              <a:t>Для захисту від попадання бруду і хвороботворних мікробів рану слід перев'язати стерильним бинтом. При відсутності бинта використовують чисту марлю, серветку, попередньо пропрасовану праскою. Пов'язку треба накладати чистими руками щоб уникнути занесення в рану інфекції.</a:t>
            </a:r>
          </a:p>
          <a:p>
            <a:endParaRPr lang="ru-RU" dirty="0"/>
          </a:p>
        </p:txBody>
      </p:sp>
    </p:spTree>
    <p:extLst>
      <p:ext uri="{BB962C8B-B14F-4D97-AF65-F5344CB8AC3E}">
        <p14:creationId xmlns:p14="http://schemas.microsoft.com/office/powerpoint/2010/main" val="660918071"/>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681" y="-1"/>
            <a:ext cx="4428099" cy="2878265"/>
          </a:xfrm>
          <a:prstGeom prst="rect">
            <a:avLst/>
          </a:prstGeom>
          <a:ln>
            <a:noFill/>
          </a:ln>
          <a:effectLst>
            <a:softEdge rad="112500"/>
          </a:effectLst>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749032"/>
            <a:ext cx="7776864" cy="4045014"/>
          </a:xfrm>
          <a:prstGeom prst="rect">
            <a:avLst/>
          </a:prstGeom>
          <a:ln>
            <a:noFill/>
          </a:ln>
          <a:effectLst>
            <a:softEdge rad="112500"/>
          </a:effectLst>
        </p:spPr>
      </p:pic>
    </p:spTree>
    <p:extLst>
      <p:ext uri="{BB962C8B-B14F-4D97-AF65-F5344CB8AC3E}">
        <p14:creationId xmlns:p14="http://schemas.microsoft.com/office/powerpoint/2010/main" val="9993469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245</TotalTime>
  <Words>944</Words>
  <Application>Microsoft Office PowerPoint</Application>
  <PresentationFormat>Экран (4:3)</PresentationFormat>
  <Paragraphs>46</Paragraphs>
  <Slides>28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Изящная</vt:lpstr>
      <vt:lpstr>Презентація на тему: «Перша допомога при нещасних випадках у перукарнях»</vt:lpstr>
      <vt:lpstr>травматичні ушкодження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Кровотечение</vt:lpstr>
      <vt:lpstr>Презентация PowerPoint</vt:lpstr>
      <vt:lpstr>Виды кровотечений</vt:lpstr>
      <vt:lpstr>Презентация PowerPoint</vt:lpstr>
      <vt:lpstr>Способы временной остановки кровотечения:</vt:lpstr>
      <vt:lpstr>Презентация PowerPoint</vt:lpstr>
      <vt:lpstr>Презентация PowerPoint</vt:lpstr>
      <vt:lpstr>Презентация PowerPoint</vt:lpstr>
      <vt:lpstr>Презентация PowerPoint</vt:lpstr>
      <vt:lpstr>Презентация PowerPoint</vt:lpstr>
      <vt:lpstr>Опіки бувають I, II і III ступеня</vt:lpstr>
      <vt:lpstr>Презентация PowerPoint</vt:lpstr>
      <vt:lpstr>Презентация PowerPoint</vt:lpstr>
      <vt:lpstr>Першу допомогу потерпілому надають залежно від ступеня опіку, його місця розташування, обстановки і умов, за яких стався нещасний випадок</vt:lpstr>
      <vt:lpstr>Презентация PowerPoint</vt:lpstr>
      <vt:lpstr>Презентация PowerPoint</vt:lpstr>
      <vt:lpstr>Дякую за увагу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20</cp:revision>
  <dcterms:created xsi:type="dcterms:W3CDTF">2014-12-11T17:53:29Z</dcterms:created>
  <dcterms:modified xsi:type="dcterms:W3CDTF">2014-12-16T11:09:30Z</dcterms:modified>
</cp:coreProperties>
</file>